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9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0000"/>
    <a:srgbClr val="FF0066"/>
    <a:srgbClr val="F0AED1"/>
    <a:srgbClr val="A2FCA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ADA73-BCA5-40EE-AE20-D28645D51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A59DD-0221-452D-A91C-09A5D7178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B6B28-F561-4923-95B1-2083742D8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4B5C6-ADA8-4AF2-B9A7-688C47FC4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23082-E278-44AC-9887-E1DCA090D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636FE-7AC0-416A-A942-CEEFF1DB4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8EDEF-A7B5-49EE-8F0B-B09CF88A2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D5CC9-6924-40B3-8C84-04BE9A6CE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63AAD-236D-4B70-BBB6-D3987716C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87F5E-9ED1-49F9-924A-EF2671501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8644A-00C3-4262-B982-39B69FEDA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192E7-EEFE-4CC9-9589-1F5A2B729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2B0D7F6-40CE-4F16-960A-75E9F7848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970713"/>
          </a:xfrm>
          <a:prstGeom prst="rect">
            <a:avLst/>
          </a:prstGeom>
          <a:solidFill>
            <a:srgbClr val="F0AED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053" name="Picture 5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796213"/>
          </a:xfrm>
          <a:prstGeom prst="rect">
            <a:avLst/>
          </a:prstGeom>
          <a:solidFill>
            <a:srgbClr val="F0AED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1269" name="Picture 5" descr="EP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62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g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495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9" descr="May ma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08425"/>
            <a:ext cx="373380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0" descr="xay du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919538"/>
            <a:ext cx="3819525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383463"/>
          </a:xfrm>
          <a:prstGeom prst="rect">
            <a:avLst/>
          </a:prstGeom>
          <a:solidFill>
            <a:srgbClr val="F0AED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57200" y="381000"/>
            <a:ext cx="2895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3. Trung Quốc</a:t>
            </a:r>
          </a:p>
          <a:p>
            <a:pPr>
              <a:spcBef>
                <a:spcPct val="50000"/>
              </a:spcBef>
            </a:pPr>
            <a:endParaRPr lang="en-US" sz="2800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10251" name="Picture 11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0"/>
            <a:ext cx="5181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938963"/>
          </a:xfrm>
          <a:prstGeom prst="rect">
            <a:avLst/>
          </a:prstGeom>
          <a:solidFill>
            <a:srgbClr val="F0AED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b="1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</a:rPr>
              <a:t>  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62000" y="685800"/>
            <a:ext cx="83820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</a:rPr>
              <a:t>Trung Quốc thuộc khu vực nào của châu Á ? Tên thủ </a:t>
            </a:r>
            <a:r>
              <a:rPr lang="vi-VN" sz="3200" b="1">
                <a:solidFill>
                  <a:schemeClr val="accent2"/>
                </a:solidFill>
              </a:rPr>
              <a:t>đ</a:t>
            </a:r>
            <a:r>
              <a:rPr lang="en-US" sz="3200" b="1">
                <a:solidFill>
                  <a:schemeClr val="accent2"/>
                </a:solidFill>
              </a:rPr>
              <a:t>ô   là gì? </a:t>
            </a:r>
          </a:p>
          <a:p>
            <a:pPr>
              <a:spcBef>
                <a:spcPct val="50000"/>
              </a:spcBef>
            </a:pPr>
            <a:endParaRPr lang="en-US" sz="3200">
              <a:latin typeface=".VnTime" pitchFamily="34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62000" y="2057400"/>
            <a:ext cx="7772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Trung Quốc nằm ở Đông Á. Thủ </a:t>
            </a:r>
            <a:r>
              <a:rPr lang="vi-VN" sz="3200">
                <a:solidFill>
                  <a:schemeClr val="accent2"/>
                </a:solidFill>
              </a:rPr>
              <a:t>đ</a:t>
            </a:r>
            <a:r>
              <a:rPr lang="en-US" sz="3200">
                <a:solidFill>
                  <a:schemeClr val="accent2"/>
                </a:solidFill>
              </a:rPr>
              <a:t>ô là Bắc Kinh, là n</a:t>
            </a:r>
            <a:r>
              <a:rPr lang="vi-VN" sz="3200">
                <a:solidFill>
                  <a:schemeClr val="accent2"/>
                </a:solidFill>
              </a:rPr>
              <a:t>ư</a:t>
            </a:r>
            <a:r>
              <a:rPr lang="en-US" sz="3200">
                <a:solidFill>
                  <a:schemeClr val="accent2"/>
                </a:solidFill>
              </a:rPr>
              <a:t>ớc láng giềng của Việt Nam.</a:t>
            </a:r>
            <a:r>
              <a:rPr lang="en-US" sz="280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838200" y="3657600"/>
            <a:ext cx="746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Trung Quốc có diện tích lớn nhất và số dân </a:t>
            </a:r>
            <a:r>
              <a:rPr lang="vi-VN" sz="3200">
                <a:solidFill>
                  <a:schemeClr val="accent2"/>
                </a:solidFill>
              </a:rPr>
              <a:t>đ</a:t>
            </a:r>
            <a:r>
              <a:rPr lang="en-US" sz="3200">
                <a:solidFill>
                  <a:schemeClr val="accent2"/>
                </a:solidFill>
              </a:rPr>
              <a:t>ông nhất thế giới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914400" y="4953000"/>
            <a:ext cx="716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Trung Quốc có nền kinh tế phát triển nh</a:t>
            </a:r>
            <a:r>
              <a:rPr lang="vi-VN" sz="3200">
                <a:solidFill>
                  <a:schemeClr val="accent2"/>
                </a:solidFill>
              </a:rPr>
              <a:t>ư</a:t>
            </a:r>
            <a:r>
              <a:rPr lang="en-US" sz="3200">
                <a:solidFill>
                  <a:schemeClr val="accent2"/>
                </a:solidFill>
              </a:rPr>
              <a:t> thế nào ?</a:t>
            </a:r>
          </a:p>
        </p:txBody>
      </p:sp>
      <p:sp>
        <p:nvSpPr>
          <p:cNvPr id="13322" name="WordArt 11"/>
          <p:cNvSpPr>
            <a:spLocks noChangeArrowheads="1" noChangeShapeType="1" noTextEdit="1"/>
          </p:cNvSpPr>
          <p:nvPr/>
        </p:nvSpPr>
        <p:spPr bwMode="auto">
          <a:xfrm>
            <a:off x="3724275" y="114300"/>
            <a:ext cx="16859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ĐỊA LÝ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  <p:bldP spid="11273" grpId="0"/>
      <p:bldP spid="112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383463"/>
          </a:xfrm>
          <a:prstGeom prst="rect">
            <a:avLst/>
          </a:prstGeom>
          <a:solidFill>
            <a:srgbClr val="F0AED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62000" y="1066800"/>
            <a:ext cx="76962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Trung Quốc có nhiều ngành kinh tế phát triển lâu </a:t>
            </a:r>
            <a:r>
              <a:rPr lang="vi-VN" sz="3200">
                <a:solidFill>
                  <a:schemeClr val="accent2"/>
                </a:solidFill>
              </a:rPr>
              <a:t>đ</a:t>
            </a:r>
            <a:r>
              <a:rPr lang="en-US" sz="3200">
                <a:solidFill>
                  <a:schemeClr val="accent2"/>
                </a:solidFill>
              </a:rPr>
              <a:t>ời nh</a:t>
            </a:r>
            <a:r>
              <a:rPr lang="vi-VN" sz="3200">
                <a:solidFill>
                  <a:schemeClr val="accent2"/>
                </a:solidFill>
              </a:rPr>
              <a:t>ư</a:t>
            </a:r>
            <a:r>
              <a:rPr lang="en-US" sz="3200">
                <a:solidFill>
                  <a:schemeClr val="accent2"/>
                </a:solidFill>
              </a:rPr>
              <a:t> nông nghiệp hàng thủ công .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Ngày nay Trung Quốc </a:t>
            </a:r>
            <a:r>
              <a:rPr lang="vi-VN" sz="3200">
                <a:solidFill>
                  <a:schemeClr val="accent2"/>
                </a:solidFill>
              </a:rPr>
              <a:t>đ</a:t>
            </a:r>
            <a:r>
              <a:rPr lang="en-US" sz="3200">
                <a:solidFill>
                  <a:schemeClr val="accent2"/>
                </a:solidFill>
              </a:rPr>
              <a:t>ang trở thành một n</a:t>
            </a:r>
            <a:r>
              <a:rPr lang="vi-VN" sz="3200">
                <a:solidFill>
                  <a:schemeClr val="accent2"/>
                </a:solidFill>
              </a:rPr>
              <a:t>ư</a:t>
            </a:r>
            <a:r>
              <a:rPr lang="en-US" sz="3200">
                <a:solidFill>
                  <a:schemeClr val="accent2"/>
                </a:solidFill>
              </a:rPr>
              <a:t>ợc công nghiệp có nền kinh tế phát triển nhanh và mạnh nhất Thế giới.</a:t>
            </a:r>
          </a:p>
        </p:txBody>
      </p:sp>
      <p:sp>
        <p:nvSpPr>
          <p:cNvPr id="14342" name="WordArt 8"/>
          <p:cNvSpPr>
            <a:spLocks noChangeArrowheads="1" noChangeShapeType="1" noTextEdit="1"/>
          </p:cNvSpPr>
          <p:nvPr/>
        </p:nvSpPr>
        <p:spPr bwMode="auto">
          <a:xfrm>
            <a:off x="3419475" y="152400"/>
            <a:ext cx="16859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ĐỊA LÝ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970713"/>
          </a:xfrm>
          <a:prstGeom prst="rect">
            <a:avLst/>
          </a:prstGeom>
          <a:solidFill>
            <a:srgbClr val="F0AED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3318" name="Picture 6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76200"/>
            <a:ext cx="5562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0" y="381000"/>
            <a:ext cx="33528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3. </a:t>
            </a:r>
            <a:r>
              <a:rPr lang="en-US" sz="3600" b="1">
                <a:solidFill>
                  <a:srgbClr val="FF0000"/>
                </a:solidFill>
              </a:rPr>
              <a:t>Trung Quốc</a:t>
            </a:r>
          </a:p>
          <a:p>
            <a:pPr>
              <a:spcBef>
                <a:spcPct val="50000"/>
              </a:spcBef>
            </a:pPr>
            <a:endParaRPr lang="en-US" sz="280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457200" y="5867400"/>
            <a:ext cx="80010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0" y="62738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</a:rPr>
              <a:t>Một </a:t>
            </a:r>
            <a:r>
              <a:rPr lang="vi-VN" sz="3200" b="1">
                <a:solidFill>
                  <a:schemeClr val="accent2"/>
                </a:solidFill>
              </a:rPr>
              <a:t>đ</a:t>
            </a:r>
            <a:r>
              <a:rPr lang="en-US" sz="3200" b="1">
                <a:solidFill>
                  <a:schemeClr val="accent2"/>
                </a:solidFill>
              </a:rPr>
              <a:t>oạn Vạn lí Tr</a:t>
            </a:r>
            <a:r>
              <a:rPr lang="vi-VN" sz="3200" b="1">
                <a:solidFill>
                  <a:schemeClr val="accent2"/>
                </a:solidFill>
              </a:rPr>
              <a:t>ư</a:t>
            </a:r>
            <a:r>
              <a:rPr lang="en-US" sz="3200" b="1">
                <a:solidFill>
                  <a:schemeClr val="accent2"/>
                </a:solidFill>
              </a:rPr>
              <a:t>ờng Thành (Trung Quốc)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33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970713"/>
          </a:xfrm>
          <a:prstGeom prst="rect">
            <a:avLst/>
          </a:prstGeom>
          <a:solidFill>
            <a:srgbClr val="F0AED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79248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</a:rPr>
              <a:t> Trung Quốc có số dân </a:t>
            </a:r>
            <a:r>
              <a:rPr lang="vi-VN" sz="3600">
                <a:solidFill>
                  <a:schemeClr val="accent2"/>
                </a:solidFill>
              </a:rPr>
              <a:t>đ</a:t>
            </a:r>
            <a:r>
              <a:rPr lang="en-US" sz="3600">
                <a:solidFill>
                  <a:schemeClr val="accent2"/>
                </a:solidFill>
              </a:rPr>
              <a:t>ông nhất thế giới, nền kinh tế </a:t>
            </a:r>
            <a:r>
              <a:rPr lang="vi-VN" sz="3600">
                <a:solidFill>
                  <a:schemeClr val="accent2"/>
                </a:solidFill>
              </a:rPr>
              <a:t>đ</a:t>
            </a:r>
            <a:r>
              <a:rPr lang="en-US" sz="3600">
                <a:solidFill>
                  <a:schemeClr val="accent2"/>
                </a:solidFill>
              </a:rPr>
              <a:t>ang phát triển mạnh với nhiều ngành công nghiệp hiện </a:t>
            </a:r>
            <a:r>
              <a:rPr lang="vi-VN" sz="3600">
                <a:solidFill>
                  <a:schemeClr val="accent2"/>
                </a:solidFill>
              </a:rPr>
              <a:t>đ</a:t>
            </a:r>
            <a:r>
              <a:rPr lang="en-US" sz="3600">
                <a:solidFill>
                  <a:schemeClr val="accent2"/>
                </a:solidFill>
              </a:rPr>
              <a:t>ại .</a:t>
            </a:r>
          </a:p>
          <a:p>
            <a:pPr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</a:rPr>
              <a:t> Lào, Cam-pu-chia là những n</a:t>
            </a:r>
            <a:r>
              <a:rPr lang="vi-VN" sz="3600">
                <a:solidFill>
                  <a:schemeClr val="accent2"/>
                </a:solidFill>
              </a:rPr>
              <a:t>ư</a:t>
            </a:r>
            <a:r>
              <a:rPr lang="en-US" sz="3600">
                <a:solidFill>
                  <a:schemeClr val="accent2"/>
                </a:solidFill>
              </a:rPr>
              <a:t>ớc nông nghiệp ,b</a:t>
            </a:r>
            <a:r>
              <a:rPr lang="vi-VN" sz="3600">
                <a:solidFill>
                  <a:schemeClr val="accent2"/>
                </a:solidFill>
              </a:rPr>
              <a:t>ư</a:t>
            </a:r>
            <a:r>
              <a:rPr lang="en-US" sz="3600">
                <a:solidFill>
                  <a:schemeClr val="accent2"/>
                </a:solidFill>
              </a:rPr>
              <a:t>ớc </a:t>
            </a:r>
            <a:r>
              <a:rPr lang="vi-VN" sz="3600">
                <a:solidFill>
                  <a:schemeClr val="accent2"/>
                </a:solidFill>
              </a:rPr>
              <a:t>đ</a:t>
            </a:r>
            <a:r>
              <a:rPr lang="en-US" sz="3600">
                <a:solidFill>
                  <a:schemeClr val="accent2"/>
                </a:solidFill>
              </a:rPr>
              <a:t>ầu phát triển công nghiệp .</a:t>
            </a:r>
          </a:p>
        </p:txBody>
      </p:sp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3724275" y="190500"/>
            <a:ext cx="16859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ĐỊA LÝ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970713"/>
          </a:xfrm>
          <a:prstGeom prst="rect">
            <a:avLst/>
          </a:prstGeom>
          <a:solidFill>
            <a:srgbClr val="F0AED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33400" y="1524000"/>
            <a:ext cx="8001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/>
              <a:t>Bài 19:  Các n</a:t>
            </a:r>
            <a:r>
              <a:rPr lang="vi-VN" sz="3600" b="1"/>
              <a:t>ư</a:t>
            </a:r>
            <a:r>
              <a:rPr lang="en-US" sz="3600" b="1"/>
              <a:t>ớc láng giềng của Việt Nam</a:t>
            </a:r>
          </a:p>
        </p:txBody>
      </p:sp>
      <p:sp>
        <p:nvSpPr>
          <p:cNvPr id="3078" name="WordArt 9"/>
          <p:cNvSpPr>
            <a:spLocks noChangeArrowheads="1" noChangeShapeType="1" noTextEdit="1"/>
          </p:cNvSpPr>
          <p:nvPr/>
        </p:nvSpPr>
        <p:spPr bwMode="auto">
          <a:xfrm>
            <a:off x="3276600" y="838200"/>
            <a:ext cx="182880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ĐỊA LÝ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970713"/>
          </a:xfrm>
          <a:prstGeom prst="rect">
            <a:avLst/>
          </a:prstGeom>
          <a:solidFill>
            <a:srgbClr val="A2FCA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6970713"/>
          </a:xfrm>
          <a:prstGeom prst="rect">
            <a:avLst/>
          </a:prstGeom>
          <a:solidFill>
            <a:srgbClr val="F0AED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102" name="Picture 8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76200"/>
            <a:ext cx="746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0" y="609600"/>
            <a:ext cx="510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1,</a:t>
            </a:r>
            <a:r>
              <a:rPr lang="en-US" sz="3600">
                <a:solidFill>
                  <a:srgbClr val="FF0000"/>
                </a:solidFill>
              </a:rPr>
              <a:t> </a:t>
            </a:r>
            <a:r>
              <a:rPr lang="en-US" sz="3600" b="1" u="sng">
                <a:solidFill>
                  <a:srgbClr val="FF0000"/>
                </a:solidFill>
              </a:rPr>
              <a:t>Cam - pu – chia</a:t>
            </a:r>
          </a:p>
        </p:txBody>
      </p:sp>
      <p:sp>
        <p:nvSpPr>
          <p:cNvPr id="4104" name="WordArt 10"/>
          <p:cNvSpPr>
            <a:spLocks noChangeArrowheads="1" noChangeShapeType="1" noTextEdit="1"/>
          </p:cNvSpPr>
          <p:nvPr/>
        </p:nvSpPr>
        <p:spPr bwMode="auto">
          <a:xfrm>
            <a:off x="4191000" y="114300"/>
            <a:ext cx="16859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ĐỊA LÝ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7702213"/>
          </a:xfrm>
          <a:prstGeom prst="rect">
            <a:avLst/>
          </a:prstGeom>
          <a:solidFill>
            <a:srgbClr val="F0AED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990600" y="1295400"/>
            <a:ext cx="75438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1 . Cam-pu-chia nằm ở khu vực nào của châu Á? Giáp với những n</a:t>
            </a:r>
            <a:r>
              <a:rPr lang="vi-VN" sz="3200" b="1"/>
              <a:t>ư</a:t>
            </a:r>
            <a:r>
              <a:rPr lang="en-US" sz="3200" b="1"/>
              <a:t>ớc nào? Tên thủ </a:t>
            </a:r>
            <a:r>
              <a:rPr lang="vi-VN" sz="3200" b="1"/>
              <a:t>đ</a:t>
            </a:r>
            <a:r>
              <a:rPr lang="en-US" sz="3200" b="1"/>
              <a:t>ô là gì ?</a:t>
            </a:r>
          </a:p>
          <a:p>
            <a:pPr>
              <a:spcBef>
                <a:spcPct val="50000"/>
              </a:spcBef>
            </a:pPr>
            <a:r>
              <a:rPr lang="en-US" sz="3200" b="1"/>
              <a:t>2. Nêu </a:t>
            </a:r>
            <a:r>
              <a:rPr lang="vi-VN" sz="3200" b="1"/>
              <a:t>đ</a:t>
            </a:r>
            <a:r>
              <a:rPr lang="en-US" sz="3200" b="1"/>
              <a:t>ặc </a:t>
            </a:r>
            <a:r>
              <a:rPr lang="vi-VN" sz="3200" b="1"/>
              <a:t>đ</a:t>
            </a:r>
            <a:r>
              <a:rPr lang="en-US" sz="3200" b="1"/>
              <a:t>iểm c</a:t>
            </a:r>
            <a:r>
              <a:rPr lang="vi-VN" sz="3200" b="1"/>
              <a:t>ơ</a:t>
            </a:r>
            <a:r>
              <a:rPr lang="en-US" sz="3200" b="1"/>
              <a:t> bản về </a:t>
            </a:r>
            <a:r>
              <a:rPr lang="vi-VN" sz="3200" b="1"/>
              <a:t>đ</a:t>
            </a:r>
            <a:r>
              <a:rPr lang="en-US" sz="3200" b="1"/>
              <a:t>ịa hình của Cam-pu-chia ?</a:t>
            </a:r>
          </a:p>
          <a:p>
            <a:pPr>
              <a:spcBef>
                <a:spcPct val="50000"/>
              </a:spcBef>
            </a:pPr>
            <a:r>
              <a:rPr lang="en-US" sz="3200" b="1"/>
              <a:t>3. Hoạt </a:t>
            </a:r>
            <a:r>
              <a:rPr lang="vi-VN" sz="3200" b="1"/>
              <a:t>đ</a:t>
            </a:r>
            <a:r>
              <a:rPr lang="en-US" sz="3200" b="1"/>
              <a:t>ộng kinh tế chính của Cam-pu-chia là gì ?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57200" y="533400"/>
            <a:ext cx="396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1, </a:t>
            </a:r>
            <a:r>
              <a:rPr lang="en-US" sz="3600" b="1" u="sng">
                <a:solidFill>
                  <a:srgbClr val="FF0000"/>
                </a:solidFill>
              </a:rPr>
              <a:t>Cam - pu – chia</a:t>
            </a:r>
          </a:p>
        </p:txBody>
      </p:sp>
      <p:sp>
        <p:nvSpPr>
          <p:cNvPr id="5127" name="WordArt 9"/>
          <p:cNvSpPr>
            <a:spLocks noChangeArrowheads="1" noChangeShapeType="1" noTextEdit="1"/>
          </p:cNvSpPr>
          <p:nvPr/>
        </p:nvSpPr>
        <p:spPr bwMode="auto">
          <a:xfrm>
            <a:off x="4333875" y="114300"/>
            <a:ext cx="16859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ĐỊA LÝ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970713"/>
          </a:xfrm>
          <a:prstGeom prst="rect">
            <a:avLst/>
          </a:prstGeom>
          <a:solidFill>
            <a:srgbClr val="F0AED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4" name="Text Box 4"/>
          <p:cNvSpPr>
            <a:spLocks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+</a:t>
            </a:r>
            <a:r>
              <a:rPr lang="en-US" b="1" smtClean="0"/>
              <a:t> Cam-pu-chia nằm ở khu vực Đông Nam á, giáp với: Việt Nam,  Lào, Thái Lan và giáp biển . Thủ </a:t>
            </a:r>
            <a:r>
              <a:rPr lang="vi-VN" b="1" smtClean="0"/>
              <a:t>đ</a:t>
            </a:r>
            <a:r>
              <a:rPr lang="en-US" b="1" smtClean="0"/>
              <a:t>ô là Phnôm- pênh. </a:t>
            </a:r>
          </a:p>
          <a:p>
            <a:pPr eaLnBrk="1" hangingPunct="1">
              <a:buFontTx/>
              <a:buNone/>
            </a:pPr>
            <a:r>
              <a:rPr lang="en-US" b="1" smtClean="0"/>
              <a:t> +  Địa hình :chủ yếu là </a:t>
            </a:r>
            <a:r>
              <a:rPr lang="vi-VN" b="1" smtClean="0"/>
              <a:t>đ</a:t>
            </a:r>
            <a:r>
              <a:rPr lang="en-US" b="1" smtClean="0"/>
              <a:t>ồng bằng dạng lòng chảo trũng </a:t>
            </a:r>
          </a:p>
          <a:p>
            <a:pPr eaLnBrk="1" hangingPunct="1">
              <a:buFontTx/>
              <a:buNone/>
            </a:pPr>
            <a:r>
              <a:rPr lang="en-US" b="1" smtClean="0"/>
              <a:t> +  Các ngành sản xuất chính trồng lúa gạo,  cao su, hồ tiêu, làm </a:t>
            </a:r>
            <a:r>
              <a:rPr lang="vi-VN" b="1" smtClean="0"/>
              <a:t>đư</a:t>
            </a:r>
            <a:r>
              <a:rPr lang="en-US" b="1" smtClean="0"/>
              <a:t>ờng thốt nốt và </a:t>
            </a:r>
            <a:r>
              <a:rPr lang="vi-VN" b="1" smtClean="0"/>
              <a:t>đ</a:t>
            </a:r>
            <a:r>
              <a:rPr lang="en-US" b="1" smtClean="0"/>
              <a:t>ánh bắt cá .   </a:t>
            </a:r>
          </a:p>
          <a:p>
            <a:pPr eaLnBrk="1" hangingPunct="1"/>
            <a:endParaRPr lang="en-US" b="1" smtClean="0"/>
          </a:p>
          <a:p>
            <a:pPr eaLnBrk="1" hangingPunct="1"/>
            <a:endParaRPr lang="en-US" b="1" smtClean="0"/>
          </a:p>
        </p:txBody>
      </p:sp>
      <p:sp>
        <p:nvSpPr>
          <p:cNvPr id="5125" name="Text Box 5"/>
          <p:cNvSpPr>
            <a:spLocks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noFill/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sz="3600" b="1" smtClean="0">
                <a:solidFill>
                  <a:srgbClr val="FF0000"/>
                </a:solidFill>
              </a:rPr>
              <a:t>1, </a:t>
            </a:r>
            <a:r>
              <a:rPr lang="en-US" sz="3600" b="1" u="sng" smtClean="0">
                <a:solidFill>
                  <a:srgbClr val="FF0000"/>
                </a:solidFill>
              </a:rPr>
              <a:t>Cam - pu – chia</a:t>
            </a:r>
          </a:p>
        </p:txBody>
      </p:sp>
      <p:sp>
        <p:nvSpPr>
          <p:cNvPr id="6149" name="WordArt 7"/>
          <p:cNvSpPr>
            <a:spLocks noChangeArrowheads="1" noChangeShapeType="1" noTextEdit="1"/>
          </p:cNvSpPr>
          <p:nvPr/>
        </p:nvSpPr>
        <p:spPr bwMode="auto">
          <a:xfrm>
            <a:off x="3571875" y="114300"/>
            <a:ext cx="16859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ĐỊA LÝ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  <p:bldP spid="51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97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970713"/>
          </a:xfrm>
          <a:prstGeom prst="rect">
            <a:avLst/>
          </a:prstGeom>
          <a:solidFill>
            <a:srgbClr val="F0AED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76200" y="-76200"/>
            <a:ext cx="396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66"/>
                </a:solidFill>
              </a:rPr>
              <a:t>2. </a:t>
            </a:r>
            <a:r>
              <a:rPr lang="en-US" sz="3600" b="1" u="sng">
                <a:solidFill>
                  <a:srgbClr val="FF0066"/>
                </a:solidFill>
              </a:rPr>
              <a:t>Lào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352800" y="685800"/>
            <a:ext cx="4800600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8200" name="Picture 8" descr="12"/>
          <p:cNvPicPr>
            <a:picLocks noChangeAspect="1" noChangeArrowheads="1"/>
          </p:cNvPicPr>
          <p:nvPr/>
        </p:nvPicPr>
        <p:blipFill>
          <a:blip r:embed="rId2"/>
          <a:srcRect t="2353"/>
          <a:stretch>
            <a:fillRect/>
          </a:stretch>
        </p:blipFill>
        <p:spPr bwMode="auto">
          <a:xfrm>
            <a:off x="0" y="685800"/>
            <a:ext cx="9144000" cy="632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7" name="Line 10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" name="Line 12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970713"/>
          </a:xfrm>
          <a:prstGeom prst="rect">
            <a:avLst/>
          </a:prstGeom>
          <a:solidFill>
            <a:srgbClr val="F0AED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7211" name="Group 43"/>
          <p:cNvGraphicFramePr>
            <a:graphicFrameLocks noGrp="1"/>
          </p:cNvGraphicFramePr>
          <p:nvPr>
            <p:ph idx="1"/>
          </p:nvPr>
        </p:nvGraphicFramePr>
        <p:xfrm>
          <a:off x="76200" y="304800"/>
          <a:ext cx="8915400" cy="6380163"/>
        </p:xfrm>
        <a:graphic>
          <a:graphicData uri="http://schemas.openxmlformats.org/drawingml/2006/table">
            <a:tbl>
              <a:tblPr/>
              <a:tblGrid>
                <a:gridCol w="1219200"/>
                <a:gridCol w="3390900"/>
                <a:gridCol w="2228850"/>
                <a:gridCol w="2076450"/>
              </a:tblGrid>
              <a:tr h="1188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Universe" pitchFamily="34" charset="0"/>
                        </a:rPr>
                        <a:t>N­íc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Universe" pitchFamily="34" charset="0"/>
                        </a:rPr>
                        <a:t>       VÞ trÝ ®Þa lÝ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Universe" pitchFamily="34" charset="0"/>
                        </a:rPr>
                        <a:t>§Þa h×nh         chÝnh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  </a:t>
                      </a: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Universe" pitchFamily="34" charset="0"/>
                        </a:rPr>
                        <a:t>S¶n phÈm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1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Cam – pu - chia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-Khu vùc §«ng Nam   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H" pitchFamily="34" charset="0"/>
                        </a:rPr>
                        <a:t>¸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(gi¸p ViÖt Nam, Th¸i Lan,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Mi - an -ma, biÓn)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- §ång b»ng d¹ng lßng ch¶o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-Lóa g¹o, cao su, hå tiªu, ®­êng thèt nèt...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95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Lµo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Khu vùc §«ng Nam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H" pitchFamily="34" charset="0"/>
                        </a:rPr>
                        <a:t>¸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(gi¸p ViÖt Nam,Trung Quèc, Th¸i Lan, Mi - an –ma,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Cam – pu – chia)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- Kh«ng gi¸p biÓn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- Nói vµ cao nguyªn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- QuÕ, c¸nh kiÕn, gç,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lóa g¹o….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0AED1"/>
          </a:solidFill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970713"/>
          </a:xfrm>
          <a:prstGeom prst="rect">
            <a:avLst/>
          </a:prstGeom>
          <a:solidFill>
            <a:srgbClr val="F0AED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9221" name="Picture 7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371600"/>
            <a:ext cx="4572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9" descr="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19200"/>
            <a:ext cx="3886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5029200" y="52578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Luông Pha- b</a:t>
            </a:r>
            <a:r>
              <a:rPr lang="vi-VN" sz="2400" b="1">
                <a:solidFill>
                  <a:srgbClr val="FF0000"/>
                </a:solidFill>
              </a:rPr>
              <a:t>ă</a:t>
            </a:r>
            <a:r>
              <a:rPr lang="en-US" sz="2400" b="1">
                <a:solidFill>
                  <a:srgbClr val="FF0000"/>
                </a:solidFill>
              </a:rPr>
              <a:t>ng (Lào)</a:t>
            </a:r>
          </a:p>
        </p:txBody>
      </p:sp>
      <p:sp>
        <p:nvSpPr>
          <p:cNvPr id="9224" name="Text Box 11"/>
          <p:cNvSpPr txBox="1">
            <a:spLocks noChangeArrowheads="1"/>
          </p:cNvSpPr>
          <p:nvPr/>
        </p:nvSpPr>
        <p:spPr bwMode="auto">
          <a:xfrm>
            <a:off x="0" y="5334000"/>
            <a:ext cx="4495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Đền </a:t>
            </a:r>
            <a:r>
              <a:rPr lang="vi-VN" sz="3200" b="1">
                <a:solidFill>
                  <a:srgbClr val="FF0000"/>
                </a:solidFill>
              </a:rPr>
              <a:t>ă</a:t>
            </a:r>
            <a:r>
              <a:rPr lang="en-US" sz="3200" b="1">
                <a:solidFill>
                  <a:srgbClr val="FF0000"/>
                </a:solidFill>
              </a:rPr>
              <a:t>ng-co Vát(Cam-pu-chia)</a:t>
            </a:r>
          </a:p>
          <a:p>
            <a:pPr>
              <a:spcBef>
                <a:spcPct val="50000"/>
              </a:spcBef>
            </a:pP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9225" name="WordArt 12"/>
          <p:cNvSpPr>
            <a:spLocks noChangeArrowheads="1" noChangeShapeType="1" noTextEdit="1"/>
          </p:cNvSpPr>
          <p:nvPr/>
        </p:nvSpPr>
        <p:spPr bwMode="auto">
          <a:xfrm>
            <a:off x="3267075" y="266700"/>
            <a:ext cx="16859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ĐỊA LÝ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383463"/>
          </a:xfrm>
          <a:prstGeom prst="rect">
            <a:avLst/>
          </a:prstGeom>
          <a:solidFill>
            <a:srgbClr val="F0AED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0245" name="Picture 5" descr="avat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479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images32190_bkp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499</Words>
  <Application>Microsoft Office PowerPoint</Application>
  <PresentationFormat>On-screen Show (4:3)</PresentationFormat>
  <Paragraphs>342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.VnUniverse</vt:lpstr>
      <vt:lpstr>.VnTime</vt:lpstr>
      <vt:lpstr>.VnTimeH</vt:lpstr>
      <vt:lpstr>Default Design</vt:lpstr>
      <vt:lpstr>Slide 1</vt:lpstr>
      <vt:lpstr>Slide 2</vt:lpstr>
      <vt:lpstr>Slide 3</vt:lpstr>
      <vt:lpstr>Slide 4</vt:lpstr>
      <vt:lpstr>1, Cam - pu – chia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 VAN HUY</dc:creator>
  <cp:lastModifiedBy>CSTeam</cp:lastModifiedBy>
  <cp:revision>53</cp:revision>
  <dcterms:created xsi:type="dcterms:W3CDTF">2003-11-01T19:57:08Z</dcterms:created>
  <dcterms:modified xsi:type="dcterms:W3CDTF">2016-06-30T02:33:26Z</dcterms:modified>
</cp:coreProperties>
</file>